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8" r:id="rId4"/>
    <p:sldId id="282" r:id="rId5"/>
    <p:sldId id="283" r:id="rId6"/>
    <p:sldId id="284" r:id="rId7"/>
    <p:sldId id="285" r:id="rId8"/>
    <p:sldId id="286" r:id="rId9"/>
    <p:sldId id="287" r:id="rId10"/>
    <p:sldId id="288" r:id="rId11"/>
    <p:sldId id="289" r:id="rId12"/>
    <p:sldId id="290" r:id="rId13"/>
    <p:sldId id="291"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69" d="100"/>
          <a:sy n="69" d="100"/>
        </p:scale>
        <p:origin x="-13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7543800" cy="5791200"/>
          </a:xfrm>
        </p:spPr>
        <p:txBody>
          <a:bodyPr>
            <a:normAutofit/>
          </a:bodyPr>
          <a:lstStyle/>
          <a:p>
            <a:r>
              <a:rPr lang="en-US" dirty="0" smtClean="0"/>
              <a:t> </a:t>
            </a:r>
            <a:endParaRPr lang="ar-SA" dirty="0" smtClean="0"/>
          </a:p>
          <a:p>
            <a:endParaRPr lang="ar-EG" dirty="0" smtClean="0">
              <a:solidFill>
                <a:srgbClr val="FF0000"/>
              </a:solidFill>
            </a:endParaRPr>
          </a:p>
          <a:p>
            <a:endParaRPr lang="ar-EG" dirty="0">
              <a:solidFill>
                <a:srgbClr val="FF0000"/>
              </a:solidFill>
            </a:endParaRPr>
          </a:p>
          <a:p>
            <a:r>
              <a:rPr lang="ar-EG" sz="4400" b="1" dirty="0">
                <a:solidFill>
                  <a:srgbClr val="FF0000"/>
                </a:solidFill>
              </a:rPr>
              <a:t>تابع </a:t>
            </a:r>
            <a:r>
              <a:rPr lang="ar-SA" sz="4400" b="1" dirty="0">
                <a:solidFill>
                  <a:srgbClr val="FF0000"/>
                </a:solidFill>
              </a:rPr>
              <a:t>الفصل الثالث</a:t>
            </a:r>
            <a:br>
              <a:rPr lang="ar-SA" sz="4400" b="1" dirty="0">
                <a:solidFill>
                  <a:srgbClr val="FF0000"/>
                </a:solidFill>
              </a:rPr>
            </a:br>
            <a:r>
              <a:rPr lang="ar-SA" sz="4400" b="1" dirty="0">
                <a:solidFill>
                  <a:srgbClr val="FF0000"/>
                </a:solidFill>
              </a:rPr>
              <a:t>العولمة في الميزان التربوي</a:t>
            </a:r>
            <a:endParaRPr lang="ar-EG" sz="4400" b="1" dirty="0"/>
          </a:p>
        </p:txBody>
      </p:sp>
    </p:spTree>
    <p:extLst>
      <p:ext uri="{BB962C8B-B14F-4D97-AF65-F5344CB8AC3E}">
        <p14:creationId xmlns:p14="http://schemas.microsoft.com/office/powerpoint/2010/main" val="405724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a:bodyPr>
          <a:lstStyle/>
          <a:p>
            <a:pPr marL="571500" indent="-571500" algn="just" rtl="1">
              <a:buFontTx/>
              <a:buChar char="-"/>
            </a:pPr>
            <a:r>
              <a:rPr lang="ar-EG" sz="4400" dirty="0" smtClean="0">
                <a:solidFill>
                  <a:schemeClr val="tx1"/>
                </a:solidFill>
                <a:latin typeface="+mj-lt"/>
                <a:ea typeface="+mj-ea"/>
                <a:cs typeface="+mj-cs"/>
              </a:rPr>
              <a:t>أن يهدف التعليم إلى إكساب الهوية في اتخاذ القرارات.</a:t>
            </a:r>
          </a:p>
          <a:p>
            <a:pPr marL="571500" indent="-571500" algn="just" rtl="1">
              <a:buFontTx/>
              <a:buChar char="-"/>
            </a:pPr>
            <a:r>
              <a:rPr lang="ar-EG" sz="4400" dirty="0" smtClean="0">
                <a:solidFill>
                  <a:schemeClr val="tx1"/>
                </a:solidFill>
                <a:latin typeface="+mj-lt"/>
                <a:ea typeface="+mj-ea"/>
                <a:cs typeface="+mj-cs"/>
              </a:rPr>
              <a:t>أن يؤكد التعليم على أهمية خلق عالم إنساني واحد متماسك معتز ببناء حضارة إنسانية واحدة.</a:t>
            </a:r>
          </a:p>
          <a:p>
            <a:pPr marL="571500" indent="-571500" algn="just" rtl="1">
              <a:buFontTx/>
              <a:buChar char="-"/>
            </a:pPr>
            <a:r>
              <a:rPr lang="ar-EG" sz="4400" dirty="0" smtClean="0">
                <a:solidFill>
                  <a:schemeClr val="tx1"/>
                </a:solidFill>
                <a:latin typeface="+mj-lt"/>
                <a:ea typeface="+mj-ea"/>
                <a:cs typeface="+mj-cs"/>
              </a:rPr>
              <a:t>ضرورة أن يتمي التعليم عادة التفكير افيجابي وقبول المخاطر المحسوبة.</a:t>
            </a:r>
            <a:endParaRPr lang="ar-SA" dirty="0" smtClean="0"/>
          </a:p>
          <a:p>
            <a:endParaRPr lang="ar-EG" dirty="0"/>
          </a:p>
        </p:txBody>
      </p:sp>
    </p:spTree>
    <p:extLst>
      <p:ext uri="{BB962C8B-B14F-4D97-AF65-F5344CB8AC3E}">
        <p14:creationId xmlns:p14="http://schemas.microsoft.com/office/powerpoint/2010/main" val="191514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lnSpcReduction="10000"/>
          </a:bodyPr>
          <a:lstStyle/>
          <a:p>
            <a:r>
              <a:rPr lang="ar-EG" sz="4400" u="sng" dirty="0" smtClean="0">
                <a:solidFill>
                  <a:schemeClr val="tx2">
                    <a:lumMod val="60000"/>
                    <a:lumOff val="40000"/>
                  </a:schemeClr>
                </a:solidFill>
                <a:latin typeface="+mj-lt"/>
                <a:ea typeface="+mj-ea"/>
                <a:cs typeface="+mj-cs"/>
              </a:rPr>
              <a:t>وبذلك تكون ملامح الإدارة المعاصرة  للتعليم في عصر العولمة هي:</a:t>
            </a:r>
          </a:p>
          <a:p>
            <a:pPr marL="571500" indent="-571500" algn="just" rtl="1">
              <a:buFontTx/>
              <a:buChar char="-"/>
            </a:pPr>
            <a:r>
              <a:rPr lang="ar-EG" sz="4400" dirty="0" smtClean="0">
                <a:solidFill>
                  <a:schemeClr val="tx1"/>
                </a:solidFill>
                <a:latin typeface="+mj-lt"/>
                <a:ea typeface="+mj-ea"/>
                <a:cs typeface="+mj-cs"/>
              </a:rPr>
              <a:t>إدارة تعمل في المستقبل.</a:t>
            </a:r>
          </a:p>
          <a:p>
            <a:pPr marL="571500" indent="-571500" algn="just" rtl="1">
              <a:buFontTx/>
              <a:buChar char="-"/>
            </a:pPr>
            <a:r>
              <a:rPr lang="ar-EG" sz="4400" dirty="0" smtClean="0">
                <a:solidFill>
                  <a:schemeClr val="tx1"/>
                </a:solidFill>
                <a:latin typeface="+mj-lt"/>
                <a:ea typeface="+mj-ea"/>
                <a:cs typeface="+mj-cs"/>
              </a:rPr>
              <a:t>إدارة تؤمن بالإنسان.</a:t>
            </a:r>
          </a:p>
          <a:p>
            <a:pPr marL="571500" indent="-571500" algn="just" rtl="1">
              <a:buFontTx/>
              <a:buChar char="-"/>
            </a:pPr>
            <a:r>
              <a:rPr lang="ar-EG" sz="4400" dirty="0" smtClean="0">
                <a:solidFill>
                  <a:schemeClr val="tx1"/>
                </a:solidFill>
                <a:latin typeface="+mj-lt"/>
                <a:ea typeface="+mj-ea"/>
                <a:cs typeface="+mj-cs"/>
              </a:rPr>
              <a:t>إدارة مرنة ومتكيفة.</a:t>
            </a:r>
          </a:p>
          <a:p>
            <a:pPr marL="571500" indent="-571500" algn="just" rtl="1">
              <a:buFontTx/>
              <a:buChar char="-"/>
            </a:pPr>
            <a:r>
              <a:rPr lang="ar-EG" sz="4400" dirty="0" smtClean="0">
                <a:solidFill>
                  <a:schemeClr val="tx1"/>
                </a:solidFill>
                <a:latin typeface="+mj-lt"/>
                <a:ea typeface="+mj-ea"/>
                <a:cs typeface="+mj-cs"/>
              </a:rPr>
              <a:t>إدارة تسعى إلى التمييز.</a:t>
            </a:r>
          </a:p>
          <a:p>
            <a:pPr marL="571500" indent="-571500" algn="just" rtl="1">
              <a:buFontTx/>
              <a:buChar char="-"/>
            </a:pPr>
            <a:r>
              <a:rPr lang="ar-EG" sz="4400" dirty="0" smtClean="0">
                <a:solidFill>
                  <a:schemeClr val="tx1"/>
                </a:solidFill>
                <a:latin typeface="+mj-lt"/>
                <a:ea typeface="+mj-ea"/>
                <a:cs typeface="+mj-cs"/>
              </a:rPr>
              <a:t>إدارة تسعي إلى العملاء.</a:t>
            </a:r>
          </a:p>
          <a:p>
            <a:pPr marL="571500" indent="-571500" algn="just" rtl="1">
              <a:buFontTx/>
              <a:buChar char="-"/>
            </a:pPr>
            <a:r>
              <a:rPr lang="ar-EG" sz="4400" dirty="0" smtClean="0">
                <a:solidFill>
                  <a:schemeClr val="tx1"/>
                </a:solidFill>
                <a:latin typeface="+mj-lt"/>
                <a:ea typeface="+mj-ea"/>
                <a:cs typeface="+mj-cs"/>
              </a:rPr>
              <a:t>إدارة تستوعب التقنيات.</a:t>
            </a:r>
            <a:endParaRPr lang="ar-SA" dirty="0" smtClean="0"/>
          </a:p>
          <a:p>
            <a:endParaRPr lang="ar-EG" dirty="0"/>
          </a:p>
        </p:txBody>
      </p:sp>
    </p:spTree>
    <p:extLst>
      <p:ext uri="{BB962C8B-B14F-4D97-AF65-F5344CB8AC3E}">
        <p14:creationId xmlns:p14="http://schemas.microsoft.com/office/powerpoint/2010/main" val="191514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a:bodyPr>
          <a:lstStyle/>
          <a:p>
            <a:r>
              <a:rPr lang="ar-EG" sz="4400" u="sng" dirty="0" smtClean="0">
                <a:solidFill>
                  <a:schemeClr val="tx2">
                    <a:lumMod val="60000"/>
                    <a:lumOff val="40000"/>
                  </a:schemeClr>
                </a:solidFill>
                <a:latin typeface="+mj-lt"/>
                <a:ea typeface="+mj-ea"/>
                <a:cs typeface="+mj-cs"/>
              </a:rPr>
              <a:t>كما تكون توجهات الإدارة المعاصرة  للتعليم في عصر العولمة هي:</a:t>
            </a:r>
          </a:p>
          <a:p>
            <a:pPr marL="571500" indent="-571500" algn="just" rtl="1">
              <a:buFontTx/>
              <a:buChar char="-"/>
            </a:pPr>
            <a:r>
              <a:rPr lang="ar-EG" sz="4400" dirty="0" smtClean="0">
                <a:solidFill>
                  <a:schemeClr val="tx1"/>
                </a:solidFill>
                <a:latin typeface="+mj-lt"/>
                <a:ea typeface="+mj-ea"/>
                <a:cs typeface="+mj-cs"/>
              </a:rPr>
              <a:t>تلك الاهتمامات الرئيسية التي تركز عليها وتشكل القوى المؤثرة على فعاليتها ومعاييرها في المفاضلة بين البدائل واتخاذ القرارات، وتتكامل هذه التوجهات فيما بينها لتشكل فلسفة وبناء فكري شامل، </a:t>
            </a:r>
            <a:r>
              <a:rPr lang="ar-EG" sz="4400" dirty="0" smtClean="0">
                <a:solidFill>
                  <a:schemeClr val="accent4">
                    <a:lumMod val="75000"/>
                  </a:schemeClr>
                </a:solidFill>
                <a:latin typeface="+mj-lt"/>
                <a:ea typeface="+mj-ea"/>
                <a:cs typeface="+mj-cs"/>
              </a:rPr>
              <a:t>وتتضمن التوجهات المعاصرة لإدارة التعليم في:</a:t>
            </a:r>
            <a:endParaRPr lang="ar-SA" dirty="0" smtClean="0"/>
          </a:p>
          <a:p>
            <a:endParaRPr lang="ar-EG" dirty="0"/>
          </a:p>
        </p:txBody>
      </p:sp>
    </p:spTree>
    <p:extLst>
      <p:ext uri="{BB962C8B-B14F-4D97-AF65-F5344CB8AC3E}">
        <p14:creationId xmlns:p14="http://schemas.microsoft.com/office/powerpoint/2010/main" val="155923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fontScale="92500" lnSpcReduction="10000"/>
          </a:bodyPr>
          <a:lstStyle/>
          <a:p>
            <a:pPr marL="571500" indent="-571500" algn="just" rtl="1">
              <a:buFontTx/>
              <a:buChar char="-"/>
            </a:pPr>
            <a:r>
              <a:rPr lang="ar-EG" sz="4400" dirty="0" smtClean="0">
                <a:solidFill>
                  <a:schemeClr val="tx1"/>
                </a:solidFill>
                <a:latin typeface="+mj-lt"/>
                <a:ea typeface="+mj-ea"/>
                <a:cs typeface="+mj-cs"/>
              </a:rPr>
              <a:t>التوجه الاستراتيجي.</a:t>
            </a:r>
          </a:p>
          <a:p>
            <a:pPr marL="571500" indent="-571500" algn="just" rtl="1">
              <a:buFontTx/>
              <a:buChar char="-"/>
            </a:pPr>
            <a:r>
              <a:rPr lang="ar-EG" sz="4400" dirty="0" smtClean="0">
                <a:solidFill>
                  <a:schemeClr val="tx1"/>
                </a:solidFill>
                <a:latin typeface="+mj-lt"/>
                <a:ea typeface="+mj-ea"/>
                <a:cs typeface="+mj-cs"/>
              </a:rPr>
              <a:t>التوجه التسويقي.</a:t>
            </a:r>
          </a:p>
          <a:p>
            <a:pPr marL="571500" indent="-571500" algn="just" rtl="1">
              <a:buFontTx/>
              <a:buChar char="-"/>
            </a:pPr>
            <a:r>
              <a:rPr lang="ar-EG" sz="4400" dirty="0" smtClean="0">
                <a:solidFill>
                  <a:schemeClr val="tx1"/>
                </a:solidFill>
                <a:latin typeface="+mj-lt"/>
                <a:ea typeface="+mj-ea"/>
                <a:cs typeface="+mj-cs"/>
              </a:rPr>
              <a:t>التوجه المعلوماتي.</a:t>
            </a:r>
          </a:p>
          <a:p>
            <a:pPr marL="571500" indent="-571500" algn="just" rtl="1">
              <a:buFontTx/>
              <a:buChar char="-"/>
            </a:pPr>
            <a:r>
              <a:rPr lang="ar-EG" sz="4400" dirty="0" smtClean="0">
                <a:solidFill>
                  <a:schemeClr val="tx1"/>
                </a:solidFill>
                <a:latin typeface="+mj-lt"/>
                <a:ea typeface="+mj-ea"/>
                <a:cs typeface="+mj-cs"/>
              </a:rPr>
              <a:t>التوجه للتطوير المستمر.</a:t>
            </a:r>
          </a:p>
          <a:p>
            <a:pPr marL="571500" indent="-571500" algn="just" rtl="1">
              <a:buFontTx/>
              <a:buChar char="-"/>
            </a:pPr>
            <a:r>
              <a:rPr lang="ar-EG" sz="4400" dirty="0" smtClean="0">
                <a:solidFill>
                  <a:schemeClr val="tx1"/>
                </a:solidFill>
                <a:latin typeface="+mj-lt"/>
                <a:ea typeface="+mj-ea"/>
                <a:cs typeface="+mj-cs"/>
              </a:rPr>
              <a:t>التوجه الإنساني.</a:t>
            </a:r>
          </a:p>
          <a:p>
            <a:pPr marL="571500" indent="-571500" algn="just" rtl="1">
              <a:buFontTx/>
              <a:buChar char="-"/>
            </a:pPr>
            <a:r>
              <a:rPr lang="ar-EG" sz="4400" dirty="0" smtClean="0">
                <a:solidFill>
                  <a:schemeClr val="tx1"/>
                </a:solidFill>
                <a:latin typeface="+mj-lt"/>
                <a:ea typeface="+mj-ea"/>
                <a:cs typeface="+mj-cs"/>
              </a:rPr>
              <a:t>التوجه للجودة الشاملة.</a:t>
            </a:r>
          </a:p>
          <a:p>
            <a:pPr marL="571500" indent="-571500" algn="just" rtl="1">
              <a:buFontTx/>
              <a:buChar char="-"/>
            </a:pPr>
            <a:r>
              <a:rPr lang="ar-EG" sz="4400" dirty="0" smtClean="0">
                <a:solidFill>
                  <a:schemeClr val="tx1"/>
                </a:solidFill>
                <a:latin typeface="+mj-lt"/>
                <a:ea typeface="+mj-ea"/>
                <a:cs typeface="+mj-cs"/>
              </a:rPr>
              <a:t>التوجه التقني.</a:t>
            </a:r>
          </a:p>
          <a:p>
            <a:pPr marL="571500" indent="-571500" algn="just" rtl="1">
              <a:buFontTx/>
              <a:buChar char="-"/>
            </a:pPr>
            <a:r>
              <a:rPr lang="ar-EG" sz="4400" dirty="0" smtClean="0">
                <a:solidFill>
                  <a:schemeClr val="tx1"/>
                </a:solidFill>
                <a:latin typeface="+mj-lt"/>
                <a:ea typeface="+mj-ea"/>
                <a:cs typeface="+mj-cs"/>
              </a:rPr>
              <a:t>التوجه للانجاز.</a:t>
            </a:r>
          </a:p>
          <a:p>
            <a:pPr marL="571500" indent="-571500" algn="just" rtl="1">
              <a:buFontTx/>
              <a:buChar char="-"/>
            </a:pPr>
            <a:r>
              <a:rPr lang="ar-EG" sz="4400" dirty="0" smtClean="0">
                <a:solidFill>
                  <a:schemeClr val="tx1"/>
                </a:solidFill>
                <a:latin typeface="+mj-lt"/>
                <a:ea typeface="+mj-ea"/>
                <a:cs typeface="+mj-cs"/>
              </a:rPr>
              <a:t>التوجه الفكري المعرفي.</a:t>
            </a:r>
            <a:endParaRPr lang="ar-SA" dirty="0" smtClean="0"/>
          </a:p>
          <a:p>
            <a:endParaRPr lang="ar-EG" dirty="0"/>
          </a:p>
        </p:txBody>
      </p:sp>
    </p:spTree>
    <p:extLst>
      <p:ext uri="{BB962C8B-B14F-4D97-AF65-F5344CB8AC3E}">
        <p14:creationId xmlns:p14="http://schemas.microsoft.com/office/powerpoint/2010/main" val="155923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fontScale="92500" lnSpcReduction="10000"/>
          </a:bodyPr>
          <a:lstStyle/>
          <a:p>
            <a:r>
              <a:rPr lang="ar-EG" sz="4400" dirty="0" smtClean="0">
                <a:solidFill>
                  <a:schemeClr val="tx1"/>
                </a:solidFill>
                <a:latin typeface="+mj-lt"/>
                <a:ea typeface="+mj-ea"/>
                <a:cs typeface="+mj-cs"/>
              </a:rPr>
              <a:t>5- </a:t>
            </a:r>
            <a:r>
              <a:rPr lang="ar-SA" sz="4400" dirty="0" smtClean="0">
                <a:solidFill>
                  <a:schemeClr val="tx1"/>
                </a:solidFill>
                <a:latin typeface="+mj-lt"/>
                <a:ea typeface="+mj-ea"/>
                <a:cs typeface="+mj-cs"/>
              </a:rPr>
              <a:t> </a:t>
            </a:r>
            <a:r>
              <a:rPr lang="ar-EG" sz="4400" dirty="0" smtClean="0">
                <a:solidFill>
                  <a:schemeClr val="tx2">
                    <a:lumMod val="60000"/>
                    <a:lumOff val="40000"/>
                  </a:schemeClr>
                </a:solidFill>
                <a:latin typeface="+mj-lt"/>
                <a:ea typeface="+mj-ea"/>
                <a:cs typeface="+mj-cs"/>
              </a:rPr>
              <a:t>وسائل التحصين الثقافي ضد العولمة</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r>
              <a:rPr lang="ar-EG" sz="4400" dirty="0" smtClean="0">
                <a:solidFill>
                  <a:schemeClr val="tx1"/>
                </a:solidFill>
                <a:latin typeface="+mj-lt"/>
                <a:ea typeface="+mj-ea"/>
                <a:cs typeface="+mj-cs"/>
              </a:rPr>
              <a:t>ويقصد بذلك ضرورة توافر مجموعة من الأمصال الواقية ضد العولمة، والتي تتمثل في</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الاستنارة العقلية.</a:t>
            </a:r>
          </a:p>
          <a:p>
            <a:pPr marL="571500" indent="-571500" rtl="1">
              <a:buFont typeface="Wingdings" pitchFamily="2" charset="2"/>
              <a:buChar char="q"/>
            </a:pPr>
            <a:r>
              <a:rPr lang="ar-EG" sz="4400" dirty="0" smtClean="0">
                <a:solidFill>
                  <a:srgbClr val="FF0000"/>
                </a:solidFill>
                <a:latin typeface="+mj-lt"/>
                <a:ea typeface="+mj-ea"/>
                <a:cs typeface="+mj-cs"/>
              </a:rPr>
              <a:t>التسامح.</a:t>
            </a:r>
            <a:endParaRPr lang="ar-EG" sz="4400" dirty="0">
              <a:solidFill>
                <a:srgbClr val="FF0000"/>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الانتماء الثقافي.</a:t>
            </a:r>
          </a:p>
          <a:p>
            <a:pPr marL="571500" indent="-571500" rtl="1">
              <a:buFont typeface="Wingdings" pitchFamily="2" charset="2"/>
              <a:buChar char="q"/>
            </a:pPr>
            <a:r>
              <a:rPr lang="ar-EG" sz="4400" dirty="0" smtClean="0">
                <a:solidFill>
                  <a:srgbClr val="FF0000"/>
                </a:solidFill>
                <a:latin typeface="+mj-lt"/>
                <a:ea typeface="+mj-ea"/>
                <a:cs typeface="+mj-cs"/>
              </a:rPr>
              <a:t>ثقافة التغيير.</a:t>
            </a:r>
            <a:endParaRPr lang="ar-EG" sz="4400" dirty="0">
              <a:solidFill>
                <a:srgbClr val="FF0000"/>
              </a:solidFill>
              <a:latin typeface="+mj-lt"/>
              <a:ea typeface="+mj-ea"/>
              <a:cs typeface="+mj-cs"/>
            </a:endParaRPr>
          </a:p>
          <a:p>
            <a:pPr rtl="1"/>
            <a:r>
              <a:rPr lang="ar-EG" sz="4400" b="1" u="sng" dirty="0" smtClean="0">
                <a:solidFill>
                  <a:schemeClr val="tx1"/>
                </a:solidFill>
                <a:latin typeface="+mj-lt"/>
                <a:ea typeface="+mj-ea"/>
                <a:cs typeface="+mj-cs"/>
              </a:rPr>
              <a:t>وفيما يلي توضيحا لكل مصل:</a:t>
            </a:r>
            <a:endParaRPr lang="ar-SA" b="1" u="sng"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408045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أولا: الاستنارة العقلية:</a:t>
            </a:r>
            <a:endParaRPr lang="ar-EG" sz="4000" b="1" u="sng" dirty="0">
              <a:solidFill>
                <a:srgbClr val="FF0000"/>
              </a:solidFill>
            </a:endParaRPr>
          </a:p>
          <a:p>
            <a:pPr rtl="1"/>
            <a:r>
              <a:rPr lang="ar-EG" sz="4000" b="1" dirty="0" smtClean="0">
                <a:solidFill>
                  <a:schemeClr val="tx1"/>
                </a:solidFill>
                <a:latin typeface="+mj-lt"/>
                <a:ea typeface="+mj-ea"/>
                <a:cs typeface="+mj-cs"/>
              </a:rPr>
              <a:t>وهي من الأمور التي يمكن من خلالها مواجهة تيارات التطرف واللجوء إلى العنف، ومن هنا نشر التنوير العقلي في المجتمع يعد من أهم واجبات الثقافة والعقل السليم هو ميزان الله في الأرض ووكيل الله عند الإنسان واستخدام العقل فريضة من فرائض الدين</a:t>
            </a:r>
            <a:r>
              <a:rPr lang="ar-EG" sz="4000" b="1" dirty="0" smtClean="0">
                <a:solidFill>
                  <a:schemeClr val="tx1"/>
                </a:solidFill>
                <a:latin typeface="+mj-lt"/>
                <a:ea typeface="+mj-ea"/>
                <a:cs typeface="+mj-cs"/>
              </a:rPr>
              <a:t>.</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93831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ثانيا: التسامح:</a:t>
            </a:r>
            <a:endParaRPr lang="ar-EG" sz="4000" b="1" u="sng" dirty="0">
              <a:solidFill>
                <a:srgbClr val="FF0000"/>
              </a:solidFill>
            </a:endParaRPr>
          </a:p>
          <a:p>
            <a:pPr rtl="1"/>
            <a:r>
              <a:rPr lang="ar-EG" sz="4000" b="1" dirty="0" smtClean="0">
                <a:solidFill>
                  <a:schemeClr val="tx1"/>
                </a:solidFill>
                <a:latin typeface="+mj-lt"/>
                <a:ea typeface="+mj-ea"/>
                <a:cs typeface="+mj-cs"/>
              </a:rPr>
              <a:t>ويعني البعد عن التعصب الأعمي للآراء والأفكار واحترام وجهة نظر الأخرى والسماح للرأى الآخر بالتعبير عن نفسه، والبعد عن الادعاء بامتلاك الحقيقة المطلقة، ويعد التسامح حصنا منيعا يحمى الإنسان من التطرف في الفكر أو في فهم الدين</a:t>
            </a:r>
            <a:r>
              <a:rPr lang="ar-EG" sz="4000" b="1" dirty="0" smtClean="0">
                <a:solidFill>
                  <a:schemeClr val="tx1"/>
                </a:solidFill>
                <a:latin typeface="+mj-lt"/>
                <a:ea typeface="+mj-ea"/>
                <a:cs typeface="+mj-cs"/>
              </a:rPr>
              <a:t>.</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270817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ثالثا: الانتماء الثقافي:</a:t>
            </a:r>
            <a:endParaRPr lang="ar-EG" sz="4000" b="1" u="sng" dirty="0">
              <a:solidFill>
                <a:srgbClr val="FF0000"/>
              </a:solidFill>
            </a:endParaRPr>
          </a:p>
          <a:p>
            <a:pPr rtl="1"/>
            <a:r>
              <a:rPr lang="ar-EG" sz="4000" b="1" dirty="0" smtClean="0">
                <a:solidFill>
                  <a:schemeClr val="tx1"/>
                </a:solidFill>
                <a:latin typeface="+mj-lt"/>
                <a:ea typeface="+mj-ea"/>
                <a:cs typeface="+mj-cs"/>
              </a:rPr>
              <a:t>ويعني تعميق الانتماء للأمة العربية وثقافتها، لأن هذا من شأنه حفظ ذاتية الأمة وحماية مقوماتها حتى لا تذوب، فتصبح بلا هوية والسبيل إلى ذلك هو تبني سياسة التةازن بين التراث والمعاصرة على اعتبار أن المعاصرة تنطلق من تجديد التراث وتنشيط الإيجابية مع التركيز على ضرورة الاستفادة من كل جديد مفيد.</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270817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05800" cy="6248400"/>
          </a:xfrm>
        </p:spPr>
        <p:txBody>
          <a:bodyPr>
            <a:noAutofit/>
          </a:bodyPr>
          <a:lstStyle/>
          <a:p>
            <a:pPr rtl="1"/>
            <a:r>
              <a:rPr lang="ar-EG" sz="4000" b="1" u="sng" dirty="0" smtClean="0">
                <a:solidFill>
                  <a:srgbClr val="FF0000"/>
                </a:solidFill>
              </a:rPr>
              <a:t>رابعا: ثقافة التغيير:</a:t>
            </a:r>
            <a:endParaRPr lang="ar-EG" sz="4000" b="1" u="sng" dirty="0">
              <a:solidFill>
                <a:srgbClr val="FF0000"/>
              </a:solidFill>
            </a:endParaRPr>
          </a:p>
          <a:p>
            <a:pPr rtl="1"/>
            <a:r>
              <a:rPr lang="ar-EG" sz="3600" b="1" dirty="0" smtClean="0">
                <a:solidFill>
                  <a:schemeClr val="tx1"/>
                </a:solidFill>
                <a:latin typeface="+mj-lt"/>
                <a:ea typeface="+mj-ea"/>
                <a:cs typeface="+mj-cs"/>
              </a:rPr>
              <a:t>وتعني التركيز على القيم الإيجابية وتغيير العقلية بالفكر الصحيح حتي يتسني تغيير الواقع إلى ما هو أفضل، مع الأخذ في الاعتبار قول الله تعالي «إن الله لا يغير ما بقوم حتى يغيروا ما بأنفسهم» (سورة الرعد، آية 11).</a:t>
            </a:r>
          </a:p>
          <a:p>
            <a:pPr rtl="1"/>
            <a:r>
              <a:rPr lang="ar-EG" sz="3600" b="1" dirty="0" smtClean="0">
                <a:solidFill>
                  <a:schemeClr val="accent6">
                    <a:lumMod val="75000"/>
                  </a:schemeClr>
                </a:solidFill>
                <a:latin typeface="+mj-lt"/>
                <a:ea typeface="+mj-ea"/>
                <a:cs typeface="+mj-cs"/>
              </a:rPr>
              <a:t>وهذا يعني أن التغيير الداخلى يعبر عن الدافع الذي ينبعث من اعماق الفرد واعتناقه ذلك، وهنا تكون الدعوة نحو تعديل الثقافة الساكنة إلى ثقافة متحركة حتى تنطلق نحو المستقبل بخطى واعدة ورؤى متفتحة.</a:t>
            </a:r>
            <a:endParaRPr lang="ar-SA" sz="36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270817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a:bodyPr>
          <a:lstStyle/>
          <a:p>
            <a:r>
              <a:rPr lang="ar-EG" sz="4400" dirty="0" smtClean="0">
                <a:solidFill>
                  <a:schemeClr val="tx1"/>
                </a:solidFill>
                <a:latin typeface="+mj-lt"/>
                <a:ea typeface="+mj-ea"/>
                <a:cs typeface="+mj-cs"/>
              </a:rPr>
              <a:t>6- </a:t>
            </a:r>
            <a:r>
              <a:rPr lang="ar-SA" sz="4400" dirty="0" smtClean="0">
                <a:solidFill>
                  <a:schemeClr val="tx1"/>
                </a:solidFill>
                <a:latin typeface="+mj-lt"/>
                <a:ea typeface="+mj-ea"/>
                <a:cs typeface="+mj-cs"/>
              </a:rPr>
              <a:t> </a:t>
            </a:r>
            <a:r>
              <a:rPr lang="ar-EG" sz="4400" dirty="0" smtClean="0">
                <a:solidFill>
                  <a:schemeClr val="tx2">
                    <a:lumMod val="60000"/>
                    <a:lumOff val="40000"/>
                  </a:schemeClr>
                </a:solidFill>
                <a:latin typeface="+mj-lt"/>
                <a:ea typeface="+mj-ea"/>
                <a:cs typeface="+mj-cs"/>
              </a:rPr>
              <a:t>توجهات وملامح إدارة التعليم في عصر العولمة</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r>
              <a:rPr lang="ar-EG" sz="4400" dirty="0" smtClean="0">
                <a:solidFill>
                  <a:schemeClr val="accent6">
                    <a:lumMod val="75000"/>
                  </a:schemeClr>
                </a:solidFill>
                <a:latin typeface="+mj-lt"/>
                <a:ea typeface="+mj-ea"/>
                <a:cs typeface="+mj-cs"/>
              </a:rPr>
              <a:t>في ما تم توضيحه لموقف العالم من العولمة من حيث الرافض والمروج والناقد لها، يتطلب الأمر </a:t>
            </a:r>
            <a:r>
              <a:rPr lang="ar-EG" sz="4400" b="1" dirty="0" smtClean="0">
                <a:solidFill>
                  <a:schemeClr val="tx1">
                    <a:lumMod val="85000"/>
                    <a:lumOff val="15000"/>
                  </a:schemeClr>
                </a:solidFill>
                <a:latin typeface="+mj-lt"/>
                <a:ea typeface="+mj-ea"/>
                <a:cs typeface="+mj-cs"/>
              </a:rPr>
              <a:t>وجود استراتيجية تربوية </a:t>
            </a:r>
            <a:r>
              <a:rPr lang="ar-EG" sz="4400" dirty="0" smtClean="0">
                <a:solidFill>
                  <a:schemeClr val="accent6">
                    <a:lumMod val="75000"/>
                  </a:schemeClr>
                </a:solidFill>
                <a:latin typeface="+mj-lt"/>
                <a:ea typeface="+mj-ea"/>
                <a:cs typeface="+mj-cs"/>
              </a:rPr>
              <a:t>تسمح للمجتمع بتعظيم الفائدة من ايجابيات العولمة وتحجيم ما يمكن أن تفرزه من سلبيات ومخاطر.</a:t>
            </a:r>
            <a:endParaRPr lang="ar-SA" dirty="0" smtClean="0">
              <a:solidFill>
                <a:schemeClr val="accent6">
                  <a:lumMod val="75000"/>
                </a:schemeClr>
              </a:solidFill>
            </a:endParaRPr>
          </a:p>
          <a:p>
            <a:endParaRPr lang="ar-EG" dirty="0"/>
          </a:p>
        </p:txBody>
      </p:sp>
    </p:spTree>
    <p:extLst>
      <p:ext uri="{BB962C8B-B14F-4D97-AF65-F5344CB8AC3E}">
        <p14:creationId xmlns:p14="http://schemas.microsoft.com/office/powerpoint/2010/main" val="413777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fontScale="92500" lnSpcReduction="20000"/>
          </a:bodyPr>
          <a:lstStyle/>
          <a:p>
            <a:r>
              <a:rPr lang="ar-EG" sz="4400" u="sng" dirty="0" smtClean="0">
                <a:solidFill>
                  <a:schemeClr val="tx2">
                    <a:lumMod val="60000"/>
                    <a:lumOff val="40000"/>
                  </a:schemeClr>
                </a:solidFill>
                <a:latin typeface="+mj-lt"/>
                <a:ea typeface="+mj-ea"/>
                <a:cs typeface="+mj-cs"/>
              </a:rPr>
              <a:t>وتتمثل محاور هذه الاستراتيجية في:</a:t>
            </a:r>
          </a:p>
          <a:p>
            <a:pPr marL="571500" indent="-571500" algn="just" rtl="1">
              <a:buFontTx/>
              <a:buChar char="-"/>
            </a:pPr>
            <a:r>
              <a:rPr lang="ar-EG" sz="4400" dirty="0" smtClean="0">
                <a:solidFill>
                  <a:schemeClr val="tx1"/>
                </a:solidFill>
                <a:latin typeface="+mj-lt"/>
                <a:ea typeface="+mj-ea"/>
                <a:cs typeface="+mj-cs"/>
              </a:rPr>
              <a:t>التركيزعلى البناء القيمي والأخلاقي للفرد، لأن ثفاقة العولمة تفقد الانتماء الوطني وتستهين بكثير من القيم المجتمعية.</a:t>
            </a:r>
          </a:p>
          <a:p>
            <a:pPr marL="457200" indent="-457200" algn="just" rtl="1">
              <a:buFontTx/>
              <a:buChar char="-"/>
            </a:pPr>
            <a:r>
              <a:rPr lang="ar-EG" sz="4400" dirty="0" smtClean="0">
                <a:solidFill>
                  <a:schemeClr val="tx1"/>
                </a:solidFill>
                <a:latin typeface="+mj-lt"/>
                <a:ea typeface="+mj-ea"/>
                <a:cs typeface="+mj-cs"/>
              </a:rPr>
              <a:t>ضرورة التفوق العلمي والتكنولوجي لأنه هو الداة الحقيقية التي تساعد العولمة على زيادة السيطرة والتحكم.</a:t>
            </a:r>
          </a:p>
          <a:p>
            <a:pPr marL="457200" indent="-457200" algn="just" rtl="1">
              <a:buFontTx/>
              <a:buChar char="-"/>
            </a:pPr>
            <a:r>
              <a:rPr lang="ar-EG" sz="4400" dirty="0" smtClean="0">
                <a:solidFill>
                  <a:schemeClr val="tx1"/>
                </a:solidFill>
                <a:latin typeface="+mj-lt"/>
                <a:ea typeface="+mj-ea"/>
                <a:cs typeface="+mj-cs"/>
              </a:rPr>
              <a:t>قبول التعددية والانطلاق نحو العالمية، أى الحفاظ على الهوية والأصالة مع الاعتراف والقدرة على التعامل الايجابي مع حقيقة التعددية الفكرية.</a:t>
            </a:r>
            <a:endParaRPr lang="ar-SA" dirty="0" smtClean="0"/>
          </a:p>
          <a:p>
            <a:endParaRPr lang="ar-EG" dirty="0"/>
          </a:p>
        </p:txBody>
      </p:sp>
    </p:spTree>
    <p:extLst>
      <p:ext uri="{BB962C8B-B14F-4D97-AF65-F5344CB8AC3E}">
        <p14:creationId xmlns:p14="http://schemas.microsoft.com/office/powerpoint/2010/main" val="413777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lnSpcReduction="10000"/>
          </a:bodyPr>
          <a:lstStyle/>
          <a:p>
            <a:pPr marL="571500" indent="-571500" algn="just" rtl="1">
              <a:buFontTx/>
              <a:buChar char="-"/>
            </a:pPr>
            <a:r>
              <a:rPr lang="ar-EG" sz="4400" dirty="0" smtClean="0">
                <a:solidFill>
                  <a:schemeClr val="tx1"/>
                </a:solidFill>
                <a:latin typeface="+mj-lt"/>
                <a:ea typeface="+mj-ea"/>
                <a:cs typeface="+mj-cs"/>
              </a:rPr>
              <a:t>التركيز في العملية التربوية على كيفية التعلم بدلا من سياسة التلقين.</a:t>
            </a:r>
          </a:p>
          <a:p>
            <a:pPr marL="571500" indent="-571500" algn="just" rtl="1">
              <a:buFontTx/>
              <a:buChar char="-"/>
            </a:pPr>
            <a:r>
              <a:rPr lang="ar-EG" sz="4400" dirty="0" smtClean="0">
                <a:solidFill>
                  <a:schemeClr val="tx1"/>
                </a:solidFill>
                <a:latin typeface="+mj-lt"/>
                <a:ea typeface="+mj-ea"/>
                <a:cs typeface="+mj-cs"/>
              </a:rPr>
              <a:t>مواصلة التعلم الذاتي والتدريب المستمر والتنمية المهنية.</a:t>
            </a:r>
          </a:p>
          <a:p>
            <a:pPr marL="571500" indent="-571500" algn="just" rtl="1">
              <a:buFontTx/>
              <a:buChar char="-"/>
            </a:pPr>
            <a:r>
              <a:rPr lang="ar-EG" sz="4400" dirty="0" smtClean="0">
                <a:solidFill>
                  <a:schemeClr val="tx1"/>
                </a:solidFill>
                <a:latin typeface="+mj-lt"/>
                <a:ea typeface="+mj-ea"/>
                <a:cs typeface="+mj-cs"/>
              </a:rPr>
              <a:t>القضاء على الأمية الأبجدية ثم الأمية الثقافية.</a:t>
            </a:r>
          </a:p>
          <a:p>
            <a:pPr marL="571500" indent="-571500" algn="just" rtl="1">
              <a:buFontTx/>
              <a:buChar char="-"/>
            </a:pPr>
            <a:r>
              <a:rPr lang="ar-EG" sz="4400" dirty="0" smtClean="0">
                <a:solidFill>
                  <a:schemeClr val="tx1"/>
                </a:solidFill>
                <a:latin typeface="+mj-lt"/>
                <a:ea typeface="+mj-ea"/>
                <a:cs typeface="+mj-cs"/>
              </a:rPr>
              <a:t>الاهتمام الحقيقي بالنظرة الكلية المتكاملة في تكوين المواطن بدلا من النظرة الجزئية التي تركز على الجوانب التعليمية.</a:t>
            </a:r>
            <a:endParaRPr lang="ar-SA" dirty="0" smtClean="0"/>
          </a:p>
          <a:p>
            <a:endParaRPr lang="ar-EG" dirty="0"/>
          </a:p>
        </p:txBody>
      </p:sp>
    </p:spTree>
    <p:extLst>
      <p:ext uri="{BB962C8B-B14F-4D97-AF65-F5344CB8AC3E}">
        <p14:creationId xmlns:p14="http://schemas.microsoft.com/office/powerpoint/2010/main" val="1915148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586</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28</cp:revision>
  <dcterms:created xsi:type="dcterms:W3CDTF">2006-08-16T00:00:00Z</dcterms:created>
  <dcterms:modified xsi:type="dcterms:W3CDTF">2020-03-29T11:52:18Z</dcterms:modified>
</cp:coreProperties>
</file>